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0A28-4A42-4B05-A1B8-184D743327F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DEA3-6DBA-4E38-A7E6-F8D4F107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773" y="153749"/>
            <a:ext cx="11353126" cy="1084332"/>
          </a:xfrm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362" y="1278540"/>
            <a:ext cx="11215561" cy="5518769"/>
          </a:xfrm>
        </p:spPr>
        <p:txBody>
          <a:bodyPr/>
          <a:lstStyle/>
          <a:p>
            <a:r>
              <a:rPr lang="en-US" dirty="0" smtClean="0"/>
              <a:t>Organisation de Rapprochement d’Aide Humanitaire (ORRAH)</a:t>
            </a:r>
          </a:p>
          <a:p>
            <a:r>
              <a:rPr lang="en-US" b="1" dirty="0" smtClean="0"/>
              <a:t>Contexte</a:t>
            </a:r>
          </a:p>
          <a:p>
            <a:pPr algn="l"/>
            <a:r>
              <a:rPr lang="en-US" sz="1800" dirty="0" smtClean="0"/>
              <a:t>Le syst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1800" dirty="0" smtClean="0"/>
              <a:t>me éducatif en Haiti, plus précisement sur la ZMPP fait face a des defies majeurs : Infrastructures degradées, manque d’hygi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1800" dirty="0" smtClean="0"/>
              <a:t>ne, pénurie de mobiliers scolaire, ajout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 smtClean="0"/>
              <a:t> au probl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1800" dirty="0" smtClean="0"/>
              <a:t>me de déplacement force de la population par la violence des gangs qui induit deux grands autres Problèmes majeurs: la perte de certains établissements scolaire et occupation des ecoles par les PDIs dans les zones.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Pour aider le gouvernement et le MENFP a répondre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800" dirty="0" smtClean="0"/>
              <a:t> cette situation urgente et la reouverture des classes, UNICEF a demandé a ORRAH d’ évaluer 47 ecoles sur la ZMPP et parmi ces 47 ecoles, grace au financement de l’UNICEF, ORRAH a méné une intervention structure dans 10.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1800" dirty="0" smtClean="0"/>
              <a:t>L’objectif de cette intervention était d’améliorer les conditions l'apprentissage et la securité des éleves a travers un environnement scolaire sain, s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û</a:t>
            </a:r>
            <a:r>
              <a:rPr lang="en-US" sz="1800" dirty="0" smtClean="0"/>
              <a:t>r avec des services pour la satisfaction de leurs besoins physiologiques</a:t>
            </a:r>
            <a:r>
              <a:rPr lang="en-US" sz="1800" dirty="0"/>
              <a:t> </a:t>
            </a:r>
            <a:r>
              <a:rPr lang="en-US" sz="1800" dirty="0" smtClean="0"/>
              <a:t>et hygiéniques. Plus spécifiquement par: la rehabilitation des b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1800" dirty="0" smtClean="0"/>
              <a:t>timents scolaires, equipper les </a:t>
            </a:r>
            <a:r>
              <a:rPr lang="en-US" sz="1800" dirty="0" err="1" smtClean="0"/>
              <a:t>salles</a:t>
            </a:r>
            <a:r>
              <a:rPr lang="en-US" sz="1800" dirty="0" smtClean="0"/>
              <a:t> de classe en mobiliers scolaire (Bancs, chaises, tables, </a:t>
            </a:r>
            <a:r>
              <a:rPr lang="en-US" sz="1800" dirty="0" err="1" smtClean="0"/>
              <a:t>classeurs</a:t>
            </a:r>
            <a:r>
              <a:rPr lang="en-US" sz="1800" dirty="0" smtClean="0"/>
              <a:t> </a:t>
            </a:r>
            <a:r>
              <a:rPr lang="en-US" sz="1800" dirty="0" err="1" smtClean="0"/>
              <a:t>métallique</a:t>
            </a:r>
            <a:r>
              <a:rPr lang="en-US" sz="1800" dirty="0" smtClean="0"/>
              <a:t>, </a:t>
            </a:r>
            <a:r>
              <a:rPr lang="en-US" sz="1800" dirty="0" err="1" smtClean="0"/>
              <a:t>pourbelles</a:t>
            </a:r>
            <a:r>
              <a:rPr lang="en-US" sz="1800" dirty="0" smtClean="0"/>
              <a:t> de classe), </a:t>
            </a:r>
            <a:r>
              <a:rPr lang="en-US" sz="1800" dirty="0" err="1" smtClean="0"/>
              <a:t>renforcer</a:t>
            </a:r>
            <a:r>
              <a:rPr lang="en-US" sz="1800" dirty="0" smtClean="0"/>
              <a:t> </a:t>
            </a:r>
            <a:r>
              <a:rPr lang="en-US" sz="1800" dirty="0" err="1" smtClean="0"/>
              <a:t>l’acces</a:t>
            </a:r>
            <a:r>
              <a:rPr lang="en-US" sz="1800" dirty="0" smtClean="0"/>
              <a:t> a </a:t>
            </a:r>
            <a:r>
              <a:rPr lang="en-US" sz="1800" dirty="0" err="1" smtClean="0"/>
              <a:t>l’eau</a:t>
            </a:r>
            <a:r>
              <a:rPr lang="en-US" sz="1800" dirty="0" smtClean="0"/>
              <a:t>, </a:t>
            </a:r>
            <a:r>
              <a:rPr lang="en-US" sz="1800" dirty="0" err="1" smtClean="0"/>
              <a:t>l’hygiène</a:t>
            </a:r>
            <a:r>
              <a:rPr lang="en-US" sz="1800" dirty="0" smtClean="0"/>
              <a:t> et </a:t>
            </a:r>
            <a:r>
              <a:rPr lang="en-US" sz="1800" dirty="0" err="1" smtClean="0"/>
              <a:t>l’assainissement</a:t>
            </a:r>
            <a:r>
              <a:rPr lang="en-US" sz="1800" dirty="0" smtClean="0"/>
              <a:t> et en fin </a:t>
            </a:r>
            <a:r>
              <a:rPr lang="en-US" sz="1800" dirty="0" err="1" smtClean="0"/>
              <a:t>sensibiliser</a:t>
            </a:r>
            <a:r>
              <a:rPr lang="en-US" sz="1800" dirty="0" smtClean="0"/>
              <a:t>, les </a:t>
            </a:r>
            <a:r>
              <a:rPr lang="en-US" sz="1800" dirty="0" err="1" smtClean="0"/>
              <a:t>élèves</a:t>
            </a:r>
            <a:r>
              <a:rPr lang="en-US" sz="1800" dirty="0" smtClean="0"/>
              <a:t> et les staffs </a:t>
            </a:r>
            <a:r>
              <a:rPr lang="en-US" sz="1800" dirty="0" err="1" smtClean="0"/>
              <a:t>académiques</a:t>
            </a:r>
            <a:r>
              <a:rPr lang="en-US" sz="1800" dirty="0" smtClean="0"/>
              <a:t> sur les </a:t>
            </a:r>
            <a:r>
              <a:rPr lang="en-US" sz="1800" dirty="0" err="1" smtClean="0"/>
              <a:t>bonnes</a:t>
            </a:r>
            <a:r>
              <a:rPr lang="en-US" sz="1800" dirty="0" smtClean="0"/>
              <a:t> </a:t>
            </a:r>
            <a:r>
              <a:rPr lang="en-US" sz="1800" dirty="0" err="1" smtClean="0"/>
              <a:t>Pratiques</a:t>
            </a:r>
            <a:r>
              <a:rPr lang="en-US" sz="1800" dirty="0" smtClean="0"/>
              <a:t> d’hygiène, le genre, le PSEA et </a:t>
            </a:r>
            <a:r>
              <a:rPr lang="en-US" sz="1800" dirty="0" err="1" smtClean="0"/>
              <a:t>l’hygiène</a:t>
            </a:r>
            <a:r>
              <a:rPr lang="en-US" sz="1800" dirty="0" smtClean="0"/>
              <a:t> menstrual pour les filles et femmes en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US" sz="1800" dirty="0" err="1" smtClean="0"/>
              <a:t>ge</a:t>
            </a:r>
            <a:r>
              <a:rPr lang="en-US" sz="1800" dirty="0" smtClean="0"/>
              <a:t> de menstruation.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" y="321914"/>
            <a:ext cx="1877351" cy="7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16" y="194209"/>
            <a:ext cx="1662308" cy="1003412"/>
          </a:xfrm>
          <a:prstGeom prst="rect">
            <a:avLst/>
          </a:prstGeom>
        </p:spPr>
      </p:pic>
      <p:pic>
        <p:nvPicPr>
          <p:cNvPr id="6" name="Picture 5" descr="Logo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18" y="194209"/>
            <a:ext cx="2031101" cy="10034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99" y="153749"/>
            <a:ext cx="1343277" cy="10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301"/>
            <a:ext cx="10515600" cy="768743"/>
          </a:xfrm>
        </p:spPr>
        <p:txBody>
          <a:bodyPr>
            <a:normAutofit/>
          </a:bodyPr>
          <a:lstStyle/>
          <a:p>
            <a:r>
              <a:rPr lang="en-US" dirty="0" smtClean="0"/>
              <a:t>Ecole Nationale de Cazeau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8" y="1027688"/>
            <a:ext cx="6171527" cy="462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51" y="1027687"/>
            <a:ext cx="5424361" cy="46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6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12" y="154732"/>
            <a:ext cx="10515600" cy="4764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Ecole communautaire saint Michel</a:t>
            </a:r>
            <a:endParaRPr lang="en-US" dirty="0"/>
          </a:p>
        </p:txBody>
      </p:sp>
      <p:pic>
        <p:nvPicPr>
          <p:cNvPr id="4" name="Content Placeholder 3" descr="C:\Users\NEW USER\AppData\Local\Packages\5319275A.WhatsAppDesktop_cv1g1gvanyjgm\TempState\82ACF380DFE75540410F4687F5C15E5F\WhatsApp Image 2025-05-07 at 09.59.10_1027c8e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2" y="898834"/>
            <a:ext cx="7650756" cy="565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NEW USER\AppData\Local\Packages\5319275A.WhatsAppDesktop_cv1g1gvanyjgm\TempState\746FE476EDF6FDB1B6464500637C4556\WhatsApp Image 2025-05-07 at 09.38.55_8f05a3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72" y="995207"/>
            <a:ext cx="4118846" cy="330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95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484"/>
          </a:xfrm>
        </p:spPr>
        <p:txBody>
          <a:bodyPr/>
          <a:lstStyle/>
          <a:p>
            <a:r>
              <a:rPr lang="en-US" dirty="0" smtClean="0"/>
              <a:t>Ecole nationale </a:t>
            </a:r>
            <a:r>
              <a:rPr lang="en-US" dirty="0" err="1" smtClean="0"/>
              <a:t>republique</a:t>
            </a:r>
            <a:r>
              <a:rPr lang="en-US" dirty="0" smtClean="0"/>
              <a:t> du Paraguay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0" y="1168875"/>
            <a:ext cx="6992811" cy="526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3" y="1168875"/>
            <a:ext cx="4554617" cy="37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312"/>
          </a:xfrm>
        </p:spPr>
        <p:txBody>
          <a:bodyPr/>
          <a:lstStyle/>
          <a:p>
            <a:r>
              <a:rPr lang="en-US" dirty="0" smtClean="0"/>
              <a:t>Les deux blocs sanitaires construit</a:t>
            </a:r>
            <a:endParaRPr lang="en-US" dirty="0"/>
          </a:p>
        </p:txBody>
      </p:sp>
      <p:pic>
        <p:nvPicPr>
          <p:cNvPr id="4" name="Picture 3" descr="C:\Users\NEW USER\AppData\Local\Packages\5319275A.WhatsAppDesktop_cv1g1gvanyjgm\TempState\7855425102CE758258C27FA0ECEE7AAF\WhatsApp Image 2025-05-07 at 11.21.08_0beca7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1" y="1115473"/>
            <a:ext cx="4869270" cy="265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NEW USER\AppData\Local\Packages\5319275A.WhatsAppDesktop_cv1g1gvanyjgm\TempState\031471CE21C938DC7AD7C8102C11E012\WhatsApp Image 2025-09-22 at 15.18.38_8a1980a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9" y="1115473"/>
            <a:ext cx="5715169" cy="417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EW USER\AppData\Local\Packages\5319275A.WhatsAppDesktop_cv1g1gvanyjgm\TempState\83EF649B246F18DAE3653BFB069A87A8\WhatsApp Image 2025-04-07 at 15.55.34_fd6439e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9" y="3770887"/>
            <a:ext cx="4958282" cy="2840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82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Mobiliers scolaire</a:t>
            </a:r>
            <a:endParaRPr lang="en-US" dirty="0"/>
          </a:p>
        </p:txBody>
      </p:sp>
      <p:pic>
        <p:nvPicPr>
          <p:cNvPr id="4" name="Picture 3" descr="C:\Users\NEW USER\AppData\Local\Packages\5319275A.WhatsAppDesktop_cv1g1gvanyjgm\TempState\BAD1F56FF19D41EB07CFAA13A50BFF6E\WhatsApp Image 2025-09-22 at 12.59.11_81db5c1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0" y="1116419"/>
            <a:ext cx="4917709" cy="34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79" y="1116419"/>
            <a:ext cx="4855223" cy="34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Materiels de </a:t>
            </a:r>
            <a:r>
              <a:rPr lang="en-US" dirty="0" err="1" smtClean="0"/>
              <a:t>nattoyages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" y="1011504"/>
            <a:ext cx="6505997" cy="487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98" y="1011504"/>
            <a:ext cx="5227455" cy="48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209"/>
            <a:ext cx="10515600" cy="728283"/>
          </a:xfrm>
        </p:spPr>
        <p:txBody>
          <a:bodyPr>
            <a:normAutofit/>
          </a:bodyPr>
          <a:lstStyle/>
          <a:p>
            <a:r>
              <a:rPr lang="en-US" dirty="0" smtClean="0"/>
              <a:t>Club d’hygiene et combite de </a:t>
            </a:r>
            <a:r>
              <a:rPr lang="en-US" dirty="0" err="1" smtClean="0"/>
              <a:t>nettoyage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9" y="922492"/>
            <a:ext cx="4039610" cy="284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42" y="3940822"/>
            <a:ext cx="3943557" cy="1988750"/>
          </a:xfrm>
          <a:prstGeom prst="rect">
            <a:avLst/>
          </a:prstGeom>
        </p:spPr>
      </p:pic>
      <p:pic>
        <p:nvPicPr>
          <p:cNvPr id="6" name="Picture 5" descr="C:\Users\NEW USER\AppData\Local\Packages\5319275A.WhatsAppDesktop_cv1g1gvanyjgm\TempState\64EB54CDF678D1A248331B7DEBFF1366\WhatsApp Image 2025-03-10 at 09.23.13_a1a3091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2" y="922492"/>
            <a:ext cx="4013200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EW USER\AppData\Local\Packages\5319275A.WhatsAppDesktop_cv1g1gvanyjgm\TempState\74D974E224280537BD6F7F5821F6C751\WhatsApp Image 2025-03-10 at 09.27.49_75ce49d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1" y="3260853"/>
            <a:ext cx="4601447" cy="288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EW USER\AppData\Local\Packages\5319275A.WhatsAppDesktop_cv1g1gvanyjgm\TempState\5E7093B31F5A65FB494CCC68EF93A594\WhatsApp Image 2025-03-10 at 09.23.13_517f631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422" y="922492"/>
            <a:ext cx="3188205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60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3484"/>
          </a:xfrm>
        </p:spPr>
        <p:txBody>
          <a:bodyPr/>
          <a:lstStyle/>
          <a:p>
            <a:r>
              <a:rPr lang="en-US" dirty="0" err="1" smtClean="0"/>
              <a:t>Difficultes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62" y="1408014"/>
            <a:ext cx="10908738" cy="47689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7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417"/>
          </a:xfrm>
        </p:spPr>
        <p:txBody>
          <a:bodyPr/>
          <a:lstStyle/>
          <a:p>
            <a:r>
              <a:rPr lang="en-US" dirty="0" smtClean="0"/>
              <a:t>Perspectives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7" y="1205713"/>
            <a:ext cx="11086763" cy="4971250"/>
          </a:xfrm>
        </p:spPr>
        <p:txBody>
          <a:bodyPr/>
          <a:lstStyle/>
          <a:p>
            <a:r>
              <a:rPr lang="en-US" dirty="0" smtClean="0"/>
              <a:t>Sur le fond LAC en partenariat avec HI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Rehabilitation de </a:t>
            </a:r>
            <a:r>
              <a:rPr lang="en-US" dirty="0" err="1" smtClean="0"/>
              <a:t>l’ecole</a:t>
            </a:r>
            <a:r>
              <a:rPr lang="en-US" dirty="0" smtClean="0"/>
              <a:t> nationale de </a:t>
            </a:r>
            <a:r>
              <a:rPr lang="en-US" dirty="0" err="1" smtClean="0"/>
              <a:t>Boucan</a:t>
            </a:r>
            <a:r>
              <a:rPr lang="en-US" dirty="0" smtClean="0"/>
              <a:t> </a:t>
            </a:r>
            <a:r>
              <a:rPr lang="en-US" dirty="0" err="1" smtClean="0"/>
              <a:t>Carre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Rehabilitation de </a:t>
            </a:r>
            <a:r>
              <a:rPr lang="en-US" dirty="0" err="1" smtClean="0"/>
              <a:t>l’ecole</a:t>
            </a:r>
            <a:r>
              <a:rPr lang="en-US" dirty="0" smtClean="0"/>
              <a:t> nationale de </a:t>
            </a:r>
            <a:r>
              <a:rPr lang="en-US" dirty="0" err="1" smtClean="0"/>
              <a:t>Belladere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1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61" y="105196"/>
            <a:ext cx="11717267" cy="979137"/>
          </a:xfrm>
        </p:spPr>
        <p:txBody>
          <a:bodyPr/>
          <a:lstStyle/>
          <a:p>
            <a:pPr algn="ctr"/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7" y="1084333"/>
            <a:ext cx="11158916" cy="56401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Evaluation </a:t>
            </a:r>
            <a:r>
              <a:rPr lang="en-US" sz="1800" dirty="0" err="1" smtClean="0"/>
              <a:t>initiale</a:t>
            </a:r>
            <a:r>
              <a:rPr lang="en-US" sz="1800" dirty="0" smtClean="0"/>
              <a:t> des </a:t>
            </a:r>
            <a:r>
              <a:rPr lang="en-US" sz="1800" dirty="0" err="1" smtClean="0"/>
              <a:t>des</a:t>
            </a:r>
            <a:r>
              <a:rPr lang="en-US" sz="1800" dirty="0" smtClean="0"/>
              <a:t> ecoles et preparation de rapport</a:t>
            </a:r>
            <a:endParaRPr lang="en-US" sz="1800" dirty="0"/>
          </a:p>
          <a:p>
            <a:r>
              <a:rPr lang="en-US" sz="1800" dirty="0" smtClean="0"/>
              <a:t>Selection des ecoles par UNICEF et la Direction </a:t>
            </a:r>
            <a:r>
              <a:rPr lang="en-US" sz="1800" dirty="0" err="1" smtClean="0"/>
              <a:t>departementale</a:t>
            </a:r>
            <a:r>
              <a:rPr lang="en-US" sz="1800" dirty="0" smtClean="0"/>
              <a:t> </a:t>
            </a:r>
            <a:r>
              <a:rPr lang="en-US" sz="1800" dirty="0" err="1" smtClean="0"/>
              <a:t>d’education</a:t>
            </a:r>
            <a:r>
              <a:rPr lang="en-US" sz="1800" dirty="0" smtClean="0"/>
              <a:t> Ouest</a:t>
            </a:r>
          </a:p>
          <a:p>
            <a:r>
              <a:rPr lang="en-US" sz="1800" dirty="0" smtClean="0"/>
              <a:t>Diagnostic techniques </a:t>
            </a:r>
            <a:r>
              <a:rPr lang="en-US" sz="1800" dirty="0" err="1" smtClean="0"/>
              <a:t>approfondis</a:t>
            </a:r>
            <a:r>
              <a:rPr lang="en-US" sz="1800" dirty="0" smtClean="0"/>
              <a:t> et </a:t>
            </a:r>
            <a:r>
              <a:rPr lang="en-US" sz="1800" dirty="0" err="1" smtClean="0"/>
              <a:t>approche</a:t>
            </a:r>
            <a:r>
              <a:rPr lang="en-US" sz="1800" dirty="0" smtClean="0"/>
              <a:t> participative avec les staffs </a:t>
            </a:r>
            <a:r>
              <a:rPr lang="en-US" sz="1800" dirty="0" err="1" smtClean="0"/>
              <a:t>academiques</a:t>
            </a:r>
            <a:r>
              <a:rPr lang="en-US" sz="1800" dirty="0" smtClean="0"/>
              <a:t> des ecoles</a:t>
            </a:r>
          </a:p>
          <a:p>
            <a:r>
              <a:rPr lang="en-US" sz="1800" dirty="0"/>
              <a:t> </a:t>
            </a:r>
            <a:r>
              <a:rPr lang="en-US" sz="1800" dirty="0" err="1" smtClean="0"/>
              <a:t>mise</a:t>
            </a:r>
            <a:r>
              <a:rPr lang="en-US" sz="1800" dirty="0" smtClean="0"/>
              <a:t> en oeuvre et supervision </a:t>
            </a:r>
            <a:r>
              <a:rPr lang="en-US" sz="1800" dirty="0" err="1" smtClean="0"/>
              <a:t>quotidiens</a:t>
            </a:r>
            <a:r>
              <a:rPr lang="en-US" sz="1800" dirty="0" smtClean="0"/>
              <a:t> par des </a:t>
            </a:r>
            <a:r>
              <a:rPr lang="en-US" sz="1800" dirty="0" err="1" smtClean="0"/>
              <a:t>ingenieurs</a:t>
            </a:r>
            <a:r>
              <a:rPr lang="en-US" sz="1800" dirty="0" smtClean="0"/>
              <a:t> responsible</a:t>
            </a:r>
          </a:p>
          <a:p>
            <a:r>
              <a:rPr lang="en-US" sz="1800" dirty="0" smtClean="0"/>
              <a:t>Remise des mobiliers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5" y="2905041"/>
            <a:ext cx="6611190" cy="381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1383" y="3083065"/>
            <a:ext cx="4507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Liste des ecoles Rehabilitees </a:t>
            </a:r>
          </a:p>
          <a:p>
            <a:r>
              <a:rPr lang="en-US" dirty="0" smtClean="0"/>
              <a:t>1.Lycee </a:t>
            </a:r>
            <a:r>
              <a:rPr lang="en-US" dirty="0" err="1" smtClean="0"/>
              <a:t>Horatuis</a:t>
            </a:r>
            <a:r>
              <a:rPr lang="en-US" dirty="0" smtClean="0"/>
              <a:t> Laventure </a:t>
            </a:r>
          </a:p>
          <a:p>
            <a:r>
              <a:rPr lang="en-US" dirty="0" smtClean="0"/>
              <a:t>2. Lycee Georges et Izmery</a:t>
            </a:r>
          </a:p>
          <a:p>
            <a:r>
              <a:rPr lang="en-US" dirty="0" smtClean="0"/>
              <a:t>3. Lycee Jean Jacques Dessalines </a:t>
            </a:r>
          </a:p>
          <a:p>
            <a:r>
              <a:rPr lang="en-US" dirty="0" smtClean="0"/>
              <a:t>4. Lycee Jean Marie Vincent</a:t>
            </a:r>
          </a:p>
          <a:p>
            <a:r>
              <a:rPr lang="en-US" dirty="0" smtClean="0"/>
              <a:t>5.Lycee Benoit Battraville</a:t>
            </a:r>
          </a:p>
          <a:p>
            <a:r>
              <a:rPr lang="en-US" dirty="0" smtClean="0"/>
              <a:t>6. Ecole nationale </a:t>
            </a:r>
            <a:r>
              <a:rPr lang="en-US" dirty="0" err="1" smtClean="0"/>
              <a:t>Celilavoix</a:t>
            </a:r>
            <a:endParaRPr lang="en-US" dirty="0" smtClean="0"/>
          </a:p>
          <a:p>
            <a:r>
              <a:rPr lang="en-US" dirty="0" smtClean="0"/>
              <a:t>7. Ecole Nationale </a:t>
            </a:r>
            <a:r>
              <a:rPr lang="en-US" dirty="0" err="1" smtClean="0"/>
              <a:t>republique</a:t>
            </a:r>
            <a:r>
              <a:rPr lang="en-US" dirty="0" smtClean="0"/>
              <a:t> du </a:t>
            </a:r>
            <a:r>
              <a:rPr lang="en-US" dirty="0" err="1" smtClean="0"/>
              <a:t>paraguay</a:t>
            </a:r>
            <a:endParaRPr lang="en-US" dirty="0" smtClean="0"/>
          </a:p>
          <a:p>
            <a:r>
              <a:rPr lang="en-US" dirty="0" smtClean="0"/>
              <a:t>8. Ecole nationale Claude Bernard des Freres</a:t>
            </a:r>
          </a:p>
          <a:p>
            <a:r>
              <a:rPr lang="en-US" dirty="0" smtClean="0"/>
              <a:t>9.Ecole Nationale de Cazeau</a:t>
            </a:r>
          </a:p>
          <a:p>
            <a:r>
              <a:rPr lang="en-US" dirty="0" smtClean="0"/>
              <a:t>10. Ecole communautaire Saint Michel</a:t>
            </a:r>
          </a:p>
        </p:txBody>
      </p:sp>
    </p:spTree>
    <p:extLst>
      <p:ext uri="{BB962C8B-B14F-4D97-AF65-F5344CB8AC3E}">
        <p14:creationId xmlns:p14="http://schemas.microsoft.com/office/powerpoint/2010/main" val="3129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77" y="388416"/>
            <a:ext cx="3563867" cy="7849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Realisation et </a:t>
            </a:r>
            <a:r>
              <a:rPr lang="en-US" sz="2400" b="1" dirty="0" err="1" smtClean="0"/>
              <a:t>resultats</a:t>
            </a:r>
            <a:r>
              <a:rPr lang="en-US" sz="2400" b="1" dirty="0" smtClean="0"/>
              <a:t> (infrastructures)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13" y="1432291"/>
            <a:ext cx="4798577" cy="26606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10 ecoles rehabilitees</a:t>
            </a:r>
          </a:p>
          <a:p>
            <a:r>
              <a:rPr lang="en-US" sz="2000" dirty="0" smtClean="0"/>
              <a:t>157 </a:t>
            </a:r>
            <a:r>
              <a:rPr lang="en-US" sz="2000" dirty="0" err="1" smtClean="0"/>
              <a:t>salles</a:t>
            </a:r>
            <a:r>
              <a:rPr lang="en-US" sz="2000" dirty="0" smtClean="0"/>
              <a:t> de classes rehabilitees</a:t>
            </a:r>
          </a:p>
          <a:p>
            <a:r>
              <a:rPr lang="en-US" sz="2000" dirty="0" smtClean="0"/>
              <a:t>6664 places </a:t>
            </a:r>
            <a:r>
              <a:rPr lang="en-US" sz="2000" dirty="0" err="1" smtClean="0"/>
              <a:t>assises</a:t>
            </a:r>
            <a:r>
              <a:rPr lang="en-US" sz="2000" dirty="0" smtClean="0"/>
              <a:t> (bancs et chaises)</a:t>
            </a:r>
          </a:p>
          <a:p>
            <a:r>
              <a:rPr lang="en-US" sz="2000" dirty="0" smtClean="0"/>
              <a:t>143 cabines de toilettes rehabilitees</a:t>
            </a:r>
          </a:p>
          <a:p>
            <a:r>
              <a:rPr lang="en-US" sz="2000" dirty="0" smtClean="0"/>
              <a:t>2 blocs sanitaires </a:t>
            </a:r>
            <a:r>
              <a:rPr lang="en-US" sz="2000" dirty="0" err="1" smtClean="0"/>
              <a:t>construits</a:t>
            </a:r>
            <a:r>
              <a:rPr lang="en-US" sz="2000" dirty="0" smtClean="0"/>
              <a:t> </a:t>
            </a:r>
            <a:r>
              <a:rPr lang="en-US" sz="2000" dirty="0" err="1" smtClean="0"/>
              <a:t>selon</a:t>
            </a:r>
            <a:r>
              <a:rPr lang="en-US" sz="2000" dirty="0" smtClean="0"/>
              <a:t> le </a:t>
            </a:r>
            <a:r>
              <a:rPr lang="en-US" sz="2000" dirty="0" err="1" smtClean="0"/>
              <a:t>norme</a:t>
            </a:r>
            <a:r>
              <a:rPr lang="en-US" sz="2000" dirty="0" smtClean="0"/>
              <a:t> standard</a:t>
            </a:r>
            <a:endParaRPr lang="en-US" sz="2000" dirty="0"/>
          </a:p>
          <a:p>
            <a:r>
              <a:rPr lang="en-US" sz="2000" dirty="0" smtClean="0"/>
              <a:t>146 kits </a:t>
            </a:r>
            <a:r>
              <a:rPr lang="en-US" sz="2000" dirty="0" err="1" smtClean="0"/>
              <a:t>d’Assainissement</a:t>
            </a:r>
            <a:r>
              <a:rPr lang="en-US" sz="2000" dirty="0" smtClean="0"/>
              <a:t> livres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61451" y="356048"/>
            <a:ext cx="3940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Realisation et </a:t>
            </a:r>
            <a:r>
              <a:rPr lang="en-US" sz="2400" b="1" dirty="0" err="1">
                <a:latin typeface="+mj-lt"/>
              </a:rPr>
              <a:t>resultats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(Renforcement </a:t>
            </a:r>
            <a:r>
              <a:rPr lang="en-US" sz="2400" b="1" dirty="0" err="1" smtClean="0">
                <a:latin typeface="+mj-lt"/>
              </a:rPr>
              <a:t>capacite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0733" y="1236731"/>
            <a:ext cx="4643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10 400 </a:t>
            </a:r>
            <a:r>
              <a:rPr lang="en-US" sz="2000" dirty="0" err="1" smtClean="0"/>
              <a:t>eleves</a:t>
            </a:r>
            <a:r>
              <a:rPr lang="en-US" sz="2000" dirty="0" smtClean="0"/>
              <a:t> </a:t>
            </a:r>
            <a:r>
              <a:rPr lang="en-US" sz="2000" dirty="0" err="1" smtClean="0"/>
              <a:t>formes</a:t>
            </a:r>
            <a:r>
              <a:rPr lang="en-US" sz="2000" dirty="0" smtClean="0"/>
              <a:t> sur le genre, le PSEA, </a:t>
            </a:r>
            <a:r>
              <a:rPr lang="en-US" sz="2000" dirty="0" err="1" smtClean="0"/>
              <a:t>l’hygiene</a:t>
            </a:r>
            <a:r>
              <a:rPr lang="en-US" sz="2000" dirty="0" smtClean="0"/>
              <a:t> </a:t>
            </a:r>
            <a:r>
              <a:rPr lang="en-US" sz="2000" dirty="0" err="1" smtClean="0"/>
              <a:t>menstruel</a:t>
            </a:r>
            <a:r>
              <a:rPr lang="en-US" sz="2000" dirty="0" smtClean="0"/>
              <a:t>, les </a:t>
            </a:r>
            <a:r>
              <a:rPr lang="en-US" sz="2000" dirty="0" err="1" smtClean="0"/>
              <a:t>bonnes</a:t>
            </a:r>
            <a:r>
              <a:rPr lang="en-US" sz="2000" dirty="0" smtClean="0"/>
              <a:t> Pratique d’hygiene axe sur le </a:t>
            </a:r>
            <a:r>
              <a:rPr lang="en-US" sz="2000" dirty="0" err="1" smtClean="0"/>
              <a:t>changement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comportement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Sensibilisation a </a:t>
            </a:r>
            <a:r>
              <a:rPr lang="en-US" sz="2000" dirty="0" err="1" smtClean="0"/>
              <a:t>l’hygiene</a:t>
            </a:r>
            <a:r>
              <a:rPr lang="en-US" sz="2000" dirty="0" smtClean="0"/>
              <a:t> et a </a:t>
            </a:r>
            <a:r>
              <a:rPr lang="en-US" sz="2000" dirty="0" err="1" smtClean="0"/>
              <a:t>l’Assainissement</a:t>
            </a:r>
            <a:r>
              <a:rPr lang="en-US" sz="2000" dirty="0" smtClean="0"/>
              <a:t> (Lavage des mains, gestion des toilettes)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Combite de nettoyages pour </a:t>
            </a:r>
            <a:r>
              <a:rPr lang="en-US" sz="2000" dirty="0" err="1" smtClean="0"/>
              <a:t>assainir</a:t>
            </a:r>
            <a:r>
              <a:rPr lang="en-US" sz="2000" dirty="0" smtClean="0"/>
              <a:t> </a:t>
            </a:r>
            <a:r>
              <a:rPr lang="en-US" sz="2000" dirty="0" err="1" smtClean="0"/>
              <a:t>l’environnement</a:t>
            </a:r>
            <a:r>
              <a:rPr lang="en-US" sz="2000" dirty="0" smtClean="0"/>
              <a:t> scolaire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81876" y="4304545"/>
            <a:ext cx="492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Beneficiaires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12700 </a:t>
            </a:r>
            <a:r>
              <a:rPr lang="en-US" dirty="0" err="1" smtClean="0"/>
              <a:t>eleves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Personnels</a:t>
            </a:r>
            <a:r>
              <a:rPr lang="en-US" dirty="0" smtClean="0"/>
              <a:t> </a:t>
            </a:r>
            <a:r>
              <a:rPr lang="en-US" dirty="0" err="1" smtClean="0"/>
              <a:t>academiques</a:t>
            </a:r>
            <a:r>
              <a:rPr lang="en-US" dirty="0" smtClean="0"/>
              <a:t> et </a:t>
            </a:r>
            <a:r>
              <a:rPr lang="en-US" dirty="0" err="1" smtClean="0"/>
              <a:t>administratifs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population locale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1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03" y="137566"/>
            <a:ext cx="10515600" cy="590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 realisation en images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6" y="1658867"/>
            <a:ext cx="5363590" cy="401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216" y="979136"/>
            <a:ext cx="39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Ecole Nationale Celilavois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8367" y="5761529"/>
            <a:ext cx="144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AVANT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962563" y="5761529"/>
            <a:ext cx="144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Après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94" y="1163802"/>
            <a:ext cx="5919916" cy="45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5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030" y="203285"/>
            <a:ext cx="10515600" cy="4440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Lycee Antoine Georges Izmery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" y="1262358"/>
            <a:ext cx="4956610" cy="2346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" y="3673784"/>
            <a:ext cx="4964464" cy="3216584"/>
          </a:xfrm>
          <a:prstGeom prst="rect">
            <a:avLst/>
          </a:prstGeom>
        </p:spPr>
      </p:pic>
      <p:pic>
        <p:nvPicPr>
          <p:cNvPr id="7" name="Picture 6" descr="C:\Users\NEW USER\AppData\Local\Packages\5319275A.WhatsAppDesktop_cv1g1gvanyjgm\TempState\2FA6BBE673092D7E92327E19FD40A262\WhatsApp Image 2025-03-10 at 09.01.26_a46e84b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30" y="1294726"/>
            <a:ext cx="5122258" cy="28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EW USER\AppData\Local\Packages\5319275A.WhatsAppDesktop_cv1g1gvanyjgm\TempState\8B09B2756A577AEFE23C5A517824CEC3\WhatsApp Image 2025-03-10 at 09.02.14_1f274e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30" y="4159304"/>
            <a:ext cx="5122257" cy="26380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0375" y="837832"/>
            <a:ext cx="199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Avant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97986" y="829740"/>
            <a:ext cx="199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Après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04" y="219469"/>
            <a:ext cx="10515600" cy="589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Lycee Horatius Laventure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3" y="809204"/>
            <a:ext cx="3334918" cy="2207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5" y="3017044"/>
            <a:ext cx="3399654" cy="195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5" y="4967224"/>
            <a:ext cx="3367286" cy="18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53" y="752559"/>
            <a:ext cx="4358910" cy="3204445"/>
          </a:xfrm>
          <a:prstGeom prst="rect">
            <a:avLst/>
          </a:prstGeom>
        </p:spPr>
      </p:pic>
      <p:pic>
        <p:nvPicPr>
          <p:cNvPr id="8" name="Picture 7" descr="C:\Users\NEW USER\AppData\Local\Packages\5319275A.WhatsAppDesktop_cv1g1gvanyjgm\TempState\BB97FB0BD9F0593F331C891B82C1994F\WhatsApp Image 2025-04-07 at 16.07.44_677707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5" y="3992134"/>
            <a:ext cx="4391278" cy="241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63" y="752559"/>
            <a:ext cx="3425627" cy="2569220"/>
          </a:xfrm>
          <a:prstGeom prst="rect">
            <a:avLst/>
          </a:prstGeom>
        </p:spPr>
      </p:pic>
      <p:pic>
        <p:nvPicPr>
          <p:cNvPr id="10" name="Picture 9" descr="C:\Users\NEW USER\AppData\Local\Packages\5319275A.WhatsAppDesktop_cv1g1gvanyjgm\TempState\D49A82C46D161760EEE37ADBA1D5D961\WhatsApp Image 2025-04-07 at 16.07.44_d6967c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63" y="3356910"/>
            <a:ext cx="3425627" cy="3049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2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118"/>
            <a:ext cx="10515600" cy="525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Lycee Jean Marie Vincent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430" y="712100"/>
            <a:ext cx="4094570" cy="2589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" y="3382471"/>
            <a:ext cx="4054110" cy="2990007"/>
          </a:xfrm>
          <a:prstGeom prst="rect">
            <a:avLst/>
          </a:prstGeom>
        </p:spPr>
      </p:pic>
      <p:pic>
        <p:nvPicPr>
          <p:cNvPr id="6" name="Picture 5" descr="C:\Users\NEW USER\AppData\Local\Packages\5319275A.WhatsAppDesktop_cv1g1gvanyjgm\TempState\8F12FF0AE0370FB7D89ABC2574A3034E\WhatsApp Image 2025-08-05 at 15.30.51_9bd4b0f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31" y="3464416"/>
            <a:ext cx="4356887" cy="282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EW USER\AppData\Local\Packages\5319275A.WhatsAppDesktop_cv1g1gvanyjgm\TempState\88DD74518B9C0C7DC0F6A574A51FE83F\WhatsApp Image 2025-06-17 at 19.50.51_774f86a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75" y="3125548"/>
            <a:ext cx="2621915" cy="17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EW USER\AppData\Local\Packages\5319275A.WhatsAppDesktop_cv1g1gvanyjgm\TempState\93C69E53C4EFD6EB44FBB7AF48D19136\WhatsApp Image 2025-06-17 at 19.50.51_c33712c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50" y="712100"/>
            <a:ext cx="2621915" cy="229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76" y="560347"/>
            <a:ext cx="4360342" cy="28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24"/>
          </a:xfrm>
        </p:spPr>
        <p:txBody>
          <a:bodyPr/>
          <a:lstStyle/>
          <a:p>
            <a:r>
              <a:rPr lang="en-US" dirty="0" smtClean="0"/>
              <a:t>Lycee Benoit Battraville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1" y="4023763"/>
            <a:ext cx="3768191" cy="262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10" y="778859"/>
            <a:ext cx="3918343" cy="289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" y="1346151"/>
            <a:ext cx="3882554" cy="2570395"/>
          </a:xfrm>
          <a:prstGeom prst="rect">
            <a:avLst/>
          </a:prstGeom>
        </p:spPr>
      </p:pic>
      <p:pic>
        <p:nvPicPr>
          <p:cNvPr id="8" name="Picture 7" descr="C:\Users\NEW USER\AppData\Local\Packages\5319275A.WhatsAppDesktop_cv1g1gvanyjgm\TempState\55007B49D0E8402964DF058C177CDFCC\WhatsApp Image 2025-09-22 at 12.59.10_69c8cab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11" y="3811349"/>
            <a:ext cx="3983078" cy="26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52" y="778859"/>
            <a:ext cx="3711547" cy="28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5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301"/>
            <a:ext cx="10515600" cy="64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Ecole nationale Claude Bernard des </a:t>
            </a:r>
            <a:r>
              <a:rPr lang="en-US" dirty="0" err="1" smtClean="0"/>
              <a:t>freres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" y="752559"/>
            <a:ext cx="4391278" cy="3293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" y="4183583"/>
            <a:ext cx="4447922" cy="267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06" y="752559"/>
            <a:ext cx="4391278" cy="3293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4" y="4183583"/>
            <a:ext cx="4156359" cy="26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2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534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   </vt:lpstr>
      <vt:lpstr>Methodologies</vt:lpstr>
      <vt:lpstr>Realisation et resultats (infrastructures)</vt:lpstr>
      <vt:lpstr> Les realisation en images </vt:lpstr>
      <vt:lpstr>Lycee Antoine Georges Izmery</vt:lpstr>
      <vt:lpstr>Lycee Horatius Laventure</vt:lpstr>
      <vt:lpstr>Lycee Jean Marie Vincent</vt:lpstr>
      <vt:lpstr>Lycee Benoit Battraville</vt:lpstr>
      <vt:lpstr>Ecole nationale Claude Bernard des freres</vt:lpstr>
      <vt:lpstr>Ecole Nationale de Cazeau</vt:lpstr>
      <vt:lpstr>Ecole communautaire saint Michel</vt:lpstr>
      <vt:lpstr>Ecole nationale republique du Paraguay</vt:lpstr>
      <vt:lpstr>Les deux blocs sanitaires construit</vt:lpstr>
      <vt:lpstr>Mobiliers scolaire</vt:lpstr>
      <vt:lpstr>Materiels de nattoyages</vt:lpstr>
      <vt:lpstr>Club d’hygiene et combite de nettoyage</vt:lpstr>
      <vt:lpstr>Difficultes</vt:lpstr>
      <vt:lpstr>Perspectives futures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NEW USER</dc:creator>
  <cp:lastModifiedBy>NEW USER</cp:lastModifiedBy>
  <cp:revision>45</cp:revision>
  <dcterms:created xsi:type="dcterms:W3CDTF">2025-12-07T11:43:15Z</dcterms:created>
  <dcterms:modified xsi:type="dcterms:W3CDTF">2025-12-07T17:00:41Z</dcterms:modified>
</cp:coreProperties>
</file>